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6" r:id="rId7"/>
    <p:sldId id="267" r:id="rId8"/>
    <p:sldId id="265" r:id="rId9"/>
    <p:sldId id="269" r:id="rId10"/>
    <p:sldId id="270" r:id="rId11"/>
    <p:sldId id="268" r:id="rId12"/>
    <p:sldId id="259" r:id="rId13"/>
    <p:sldId id="262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AFD9-EDE0-4546-9500-3554A7C7F2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52AF8-B771-47DA-B691-4FFB1703CC73}">
      <dgm:prSet phldrT="[Text]"/>
      <dgm:spPr/>
      <dgm:t>
        <a:bodyPr/>
        <a:lstStyle/>
        <a:p>
          <a:r>
            <a:rPr lang="en-US" dirty="0"/>
            <a:t>Head/leader for TERLA</a:t>
          </a:r>
        </a:p>
      </dgm:t>
    </dgm:pt>
    <dgm:pt modelId="{5804DB01-96DC-445E-B8D7-0ED427AA2DFB}" type="parTrans" cxnId="{D60270DC-2D09-4F1A-AD06-1320AFD41A6F}">
      <dgm:prSet/>
      <dgm:spPr/>
      <dgm:t>
        <a:bodyPr/>
        <a:lstStyle/>
        <a:p>
          <a:endParaRPr lang="en-US"/>
        </a:p>
      </dgm:t>
    </dgm:pt>
    <dgm:pt modelId="{55750FBD-969E-41AC-BC2D-9C0888599128}" type="sibTrans" cxnId="{D60270DC-2D09-4F1A-AD06-1320AFD41A6F}">
      <dgm:prSet/>
      <dgm:spPr/>
      <dgm:t>
        <a:bodyPr/>
        <a:lstStyle/>
        <a:p>
          <a:endParaRPr lang="en-US"/>
        </a:p>
      </dgm:t>
    </dgm:pt>
    <dgm:pt modelId="{7B5B808A-2D0C-4140-BA8E-246E93F4796B}">
      <dgm:prSet phldrT="[Text]"/>
      <dgm:spPr/>
      <dgm:t>
        <a:bodyPr/>
        <a:lstStyle/>
        <a:p>
          <a:r>
            <a:rPr lang="en-US" dirty="0"/>
            <a:t>TERLA Committee</a:t>
          </a:r>
        </a:p>
      </dgm:t>
    </dgm:pt>
    <dgm:pt modelId="{0E2495EC-A5DF-41ED-AD8A-8D63E1941A2E}" type="parTrans" cxnId="{7FF531CD-F311-4F2E-995F-9CC1B9064A9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9D11C56-A1E7-41D0-922F-4592CB39E6F4}" type="sibTrans" cxnId="{7FF531CD-F311-4F2E-995F-9CC1B9064A9C}">
      <dgm:prSet/>
      <dgm:spPr/>
      <dgm:t>
        <a:bodyPr/>
        <a:lstStyle/>
        <a:p>
          <a:endParaRPr lang="en-US"/>
        </a:p>
      </dgm:t>
    </dgm:pt>
    <dgm:pt modelId="{56D205CD-BEE6-49C5-9668-0825A9ADE9C0}">
      <dgm:prSet phldrT="[Text]"/>
      <dgm:spPr/>
      <dgm:t>
        <a:bodyPr/>
        <a:lstStyle/>
        <a:p>
          <a:r>
            <a:rPr lang="en-US" dirty="0"/>
            <a:t>Working Groups</a:t>
          </a:r>
        </a:p>
      </dgm:t>
    </dgm:pt>
    <dgm:pt modelId="{7F3B67F7-F9E5-4C32-8750-1F4221388594}" type="parTrans" cxnId="{FC7E78A6-521D-40BA-9F97-AA51B2A86383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F84695A-2BA8-4882-A036-38E24BB697E1}" type="sibTrans" cxnId="{FC7E78A6-521D-40BA-9F97-AA51B2A86383}">
      <dgm:prSet/>
      <dgm:spPr/>
      <dgm:t>
        <a:bodyPr/>
        <a:lstStyle/>
        <a:p>
          <a:endParaRPr lang="en-US"/>
        </a:p>
      </dgm:t>
    </dgm:pt>
    <dgm:pt modelId="{3B833B5B-5790-4A89-877D-6ABB8893CB53}">
      <dgm:prSet phldrT="[Text]"/>
      <dgm:spPr/>
      <dgm:t>
        <a:bodyPr/>
        <a:lstStyle/>
        <a:p>
          <a:r>
            <a:rPr lang="en-US" dirty="0"/>
            <a:t>Representatives</a:t>
          </a:r>
        </a:p>
      </dgm:t>
    </dgm:pt>
    <dgm:pt modelId="{4CA3C8E2-FE73-4898-86E5-8323FD6EF3F7}" type="parTrans" cxnId="{B369B0FE-4990-46D2-802C-1D2AAF0A4A0B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79DE442-7FDE-4134-B54A-66A4D1E4C1CE}" type="sibTrans" cxnId="{B369B0FE-4990-46D2-802C-1D2AAF0A4A0B}">
      <dgm:prSet/>
      <dgm:spPr/>
      <dgm:t>
        <a:bodyPr/>
        <a:lstStyle/>
        <a:p>
          <a:endParaRPr lang="en-US"/>
        </a:p>
      </dgm:t>
    </dgm:pt>
    <dgm:pt modelId="{038CA616-0291-43F7-B8EA-672A08B56059}" type="pres">
      <dgm:prSet presAssocID="{D75AAFD9-EDE0-4546-9500-3554A7C7F2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12B3958-5019-4E6C-863B-2F90866BB3DC}" type="pres">
      <dgm:prSet presAssocID="{C8652AF8-B771-47DA-B691-4FFB1703CC73}" presName="root1" presStyleCnt="0"/>
      <dgm:spPr/>
    </dgm:pt>
    <dgm:pt modelId="{A721B5BF-35CA-4A91-8C2F-F481C571AE76}" type="pres">
      <dgm:prSet presAssocID="{C8652AF8-B771-47DA-B691-4FFB1703CC73}" presName="LevelOneTextNode" presStyleLbl="node0" presStyleIdx="0" presStyleCnt="1" custAng="5400000" custScaleX="187819" custScaleY="48357" custLinFactNeighborX="-2745" custLinFactNeighborY="11739">
        <dgm:presLayoutVars>
          <dgm:chPref val="3"/>
        </dgm:presLayoutVars>
      </dgm:prSet>
      <dgm:spPr/>
    </dgm:pt>
    <dgm:pt modelId="{B0C0E596-B2CA-4047-BB0D-95E3AC4151E2}" type="pres">
      <dgm:prSet presAssocID="{C8652AF8-B771-47DA-B691-4FFB1703CC73}" presName="level2hierChild" presStyleCnt="0"/>
      <dgm:spPr/>
    </dgm:pt>
    <dgm:pt modelId="{94AFC0AE-F4F8-43EC-A8FD-72ABF1993D6E}" type="pres">
      <dgm:prSet presAssocID="{0E2495EC-A5DF-41ED-AD8A-8D63E1941A2E}" presName="conn2-1" presStyleLbl="parChTrans1D2" presStyleIdx="0" presStyleCnt="3"/>
      <dgm:spPr/>
    </dgm:pt>
    <dgm:pt modelId="{F9DE50D8-24DC-4C1D-AB3A-9B8499AAADF2}" type="pres">
      <dgm:prSet presAssocID="{0E2495EC-A5DF-41ED-AD8A-8D63E1941A2E}" presName="connTx" presStyleLbl="parChTrans1D2" presStyleIdx="0" presStyleCnt="3"/>
      <dgm:spPr/>
    </dgm:pt>
    <dgm:pt modelId="{0724BE77-34E7-4F8E-A06A-2C968064CAAB}" type="pres">
      <dgm:prSet presAssocID="{7B5B808A-2D0C-4140-BA8E-246E93F4796B}" presName="root2" presStyleCnt="0"/>
      <dgm:spPr/>
    </dgm:pt>
    <dgm:pt modelId="{3D53DFB4-5ED2-44E3-8BC0-44DD23DFA698}" type="pres">
      <dgm:prSet presAssocID="{7B5B808A-2D0C-4140-BA8E-246E93F4796B}" presName="LevelTwoTextNode" presStyleLbl="node2" presStyleIdx="0" presStyleCnt="3">
        <dgm:presLayoutVars>
          <dgm:chPref val="3"/>
        </dgm:presLayoutVars>
      </dgm:prSet>
      <dgm:spPr/>
    </dgm:pt>
    <dgm:pt modelId="{6C02EE38-106D-4867-B7EA-95BDE9D67E89}" type="pres">
      <dgm:prSet presAssocID="{7B5B808A-2D0C-4140-BA8E-246E93F4796B}" presName="level3hierChild" presStyleCnt="0"/>
      <dgm:spPr/>
    </dgm:pt>
    <dgm:pt modelId="{81D2EFAC-A924-44E2-ABAF-668936569A07}" type="pres">
      <dgm:prSet presAssocID="{7F3B67F7-F9E5-4C32-8750-1F4221388594}" presName="conn2-1" presStyleLbl="parChTrans1D2" presStyleIdx="1" presStyleCnt="3"/>
      <dgm:spPr/>
    </dgm:pt>
    <dgm:pt modelId="{AD31CC39-7A2E-4F21-94CC-6229659923E9}" type="pres">
      <dgm:prSet presAssocID="{7F3B67F7-F9E5-4C32-8750-1F4221388594}" presName="connTx" presStyleLbl="parChTrans1D2" presStyleIdx="1" presStyleCnt="3"/>
      <dgm:spPr/>
    </dgm:pt>
    <dgm:pt modelId="{75FB4519-6992-4023-95F8-D398BBF50512}" type="pres">
      <dgm:prSet presAssocID="{56D205CD-BEE6-49C5-9668-0825A9ADE9C0}" presName="root2" presStyleCnt="0"/>
      <dgm:spPr/>
    </dgm:pt>
    <dgm:pt modelId="{5A9B8251-F229-48EF-BEA0-1AFCB20D8FE3}" type="pres">
      <dgm:prSet presAssocID="{56D205CD-BEE6-49C5-9668-0825A9ADE9C0}" presName="LevelTwoTextNode" presStyleLbl="node2" presStyleIdx="1" presStyleCnt="3">
        <dgm:presLayoutVars>
          <dgm:chPref val="3"/>
        </dgm:presLayoutVars>
      </dgm:prSet>
      <dgm:spPr/>
    </dgm:pt>
    <dgm:pt modelId="{57790C30-CF44-40D0-A423-BA08F1ABEA61}" type="pres">
      <dgm:prSet presAssocID="{56D205CD-BEE6-49C5-9668-0825A9ADE9C0}" presName="level3hierChild" presStyleCnt="0"/>
      <dgm:spPr/>
    </dgm:pt>
    <dgm:pt modelId="{62F2198C-A3B1-4A02-A2A9-8260DB9C8F6C}" type="pres">
      <dgm:prSet presAssocID="{4CA3C8E2-FE73-4898-86E5-8323FD6EF3F7}" presName="conn2-1" presStyleLbl="parChTrans1D2" presStyleIdx="2" presStyleCnt="3"/>
      <dgm:spPr/>
    </dgm:pt>
    <dgm:pt modelId="{C16AD470-0EC7-4C00-BDAA-02F17AA5BE4C}" type="pres">
      <dgm:prSet presAssocID="{4CA3C8E2-FE73-4898-86E5-8323FD6EF3F7}" presName="connTx" presStyleLbl="parChTrans1D2" presStyleIdx="2" presStyleCnt="3"/>
      <dgm:spPr/>
    </dgm:pt>
    <dgm:pt modelId="{66605292-0393-4364-9111-034FF01833E2}" type="pres">
      <dgm:prSet presAssocID="{3B833B5B-5790-4A89-877D-6ABB8893CB53}" presName="root2" presStyleCnt="0"/>
      <dgm:spPr/>
    </dgm:pt>
    <dgm:pt modelId="{F9F32B86-EE62-4A22-8B6D-D6B19011BD13}" type="pres">
      <dgm:prSet presAssocID="{3B833B5B-5790-4A89-877D-6ABB8893CB53}" presName="LevelTwoTextNode" presStyleLbl="node2" presStyleIdx="2" presStyleCnt="3">
        <dgm:presLayoutVars>
          <dgm:chPref val="3"/>
        </dgm:presLayoutVars>
      </dgm:prSet>
      <dgm:spPr/>
    </dgm:pt>
    <dgm:pt modelId="{19206F7E-90EE-4FC0-8805-213908DDC379}" type="pres">
      <dgm:prSet presAssocID="{3B833B5B-5790-4A89-877D-6ABB8893CB53}" presName="level3hierChild" presStyleCnt="0"/>
      <dgm:spPr/>
    </dgm:pt>
  </dgm:ptLst>
  <dgm:cxnLst>
    <dgm:cxn modelId="{F3CC390A-B6BE-4A7B-A336-15E8FEB73D51}" type="presOf" srcId="{56D205CD-BEE6-49C5-9668-0825A9ADE9C0}" destId="{5A9B8251-F229-48EF-BEA0-1AFCB20D8FE3}" srcOrd="0" destOrd="0" presId="urn:microsoft.com/office/officeart/2008/layout/HorizontalMultiLevelHierarchy"/>
    <dgm:cxn modelId="{28867B36-BCC2-400E-B7D1-5A32565E027D}" type="presOf" srcId="{3B833B5B-5790-4A89-877D-6ABB8893CB53}" destId="{F9F32B86-EE62-4A22-8B6D-D6B19011BD13}" srcOrd="0" destOrd="0" presId="urn:microsoft.com/office/officeart/2008/layout/HorizontalMultiLevelHierarchy"/>
    <dgm:cxn modelId="{A72AE160-A4CA-455F-B9D4-844C8350997B}" type="presOf" srcId="{0E2495EC-A5DF-41ED-AD8A-8D63E1941A2E}" destId="{94AFC0AE-F4F8-43EC-A8FD-72ABF1993D6E}" srcOrd="0" destOrd="0" presId="urn:microsoft.com/office/officeart/2008/layout/HorizontalMultiLevelHierarchy"/>
    <dgm:cxn modelId="{034AF169-81F2-4259-85E4-6218241BE331}" type="presOf" srcId="{4CA3C8E2-FE73-4898-86E5-8323FD6EF3F7}" destId="{C16AD470-0EC7-4C00-BDAA-02F17AA5BE4C}" srcOrd="1" destOrd="0" presId="urn:microsoft.com/office/officeart/2008/layout/HorizontalMultiLevelHierarchy"/>
    <dgm:cxn modelId="{043C6170-08E0-44CE-9DA8-F11AF3AB27DE}" type="presOf" srcId="{4CA3C8E2-FE73-4898-86E5-8323FD6EF3F7}" destId="{62F2198C-A3B1-4A02-A2A9-8260DB9C8F6C}" srcOrd="0" destOrd="0" presId="urn:microsoft.com/office/officeart/2008/layout/HorizontalMultiLevelHierarchy"/>
    <dgm:cxn modelId="{1F6F3E57-F613-4231-A315-84F6DABA6A80}" type="presOf" srcId="{7F3B67F7-F9E5-4C32-8750-1F4221388594}" destId="{AD31CC39-7A2E-4F21-94CC-6229659923E9}" srcOrd="1" destOrd="0" presId="urn:microsoft.com/office/officeart/2008/layout/HorizontalMultiLevelHierarchy"/>
    <dgm:cxn modelId="{C2B21787-9775-49F7-B693-9BFF1FEEFAD3}" type="presOf" srcId="{D75AAFD9-EDE0-4546-9500-3554A7C7F249}" destId="{038CA616-0291-43F7-B8EA-672A08B56059}" srcOrd="0" destOrd="0" presId="urn:microsoft.com/office/officeart/2008/layout/HorizontalMultiLevelHierarchy"/>
    <dgm:cxn modelId="{FC7E78A6-521D-40BA-9F97-AA51B2A86383}" srcId="{C8652AF8-B771-47DA-B691-4FFB1703CC73}" destId="{56D205CD-BEE6-49C5-9668-0825A9ADE9C0}" srcOrd="1" destOrd="0" parTransId="{7F3B67F7-F9E5-4C32-8750-1F4221388594}" sibTransId="{2F84695A-2BA8-4882-A036-38E24BB697E1}"/>
    <dgm:cxn modelId="{999E65C4-6269-42EE-9CAE-539F8D4ED487}" type="presOf" srcId="{0E2495EC-A5DF-41ED-AD8A-8D63E1941A2E}" destId="{F9DE50D8-24DC-4C1D-AB3A-9B8499AAADF2}" srcOrd="1" destOrd="0" presId="urn:microsoft.com/office/officeart/2008/layout/HorizontalMultiLevelHierarchy"/>
    <dgm:cxn modelId="{7FF531CD-F311-4F2E-995F-9CC1B9064A9C}" srcId="{C8652AF8-B771-47DA-B691-4FFB1703CC73}" destId="{7B5B808A-2D0C-4140-BA8E-246E93F4796B}" srcOrd="0" destOrd="0" parTransId="{0E2495EC-A5DF-41ED-AD8A-8D63E1941A2E}" sibTransId="{09D11C56-A1E7-41D0-922F-4592CB39E6F4}"/>
    <dgm:cxn modelId="{D60270DC-2D09-4F1A-AD06-1320AFD41A6F}" srcId="{D75AAFD9-EDE0-4546-9500-3554A7C7F249}" destId="{C8652AF8-B771-47DA-B691-4FFB1703CC73}" srcOrd="0" destOrd="0" parTransId="{5804DB01-96DC-445E-B8D7-0ED427AA2DFB}" sibTransId="{55750FBD-969E-41AC-BC2D-9C0888599128}"/>
    <dgm:cxn modelId="{1B2475E3-AA31-4E90-900A-3917D784F9B8}" type="presOf" srcId="{7B5B808A-2D0C-4140-BA8E-246E93F4796B}" destId="{3D53DFB4-5ED2-44E3-8BC0-44DD23DFA698}" srcOrd="0" destOrd="0" presId="urn:microsoft.com/office/officeart/2008/layout/HorizontalMultiLevelHierarchy"/>
    <dgm:cxn modelId="{C233BAE8-03CF-49F3-BDF3-81BD7DF9BB14}" type="presOf" srcId="{7F3B67F7-F9E5-4C32-8750-1F4221388594}" destId="{81D2EFAC-A924-44E2-ABAF-668936569A07}" srcOrd="0" destOrd="0" presId="urn:microsoft.com/office/officeart/2008/layout/HorizontalMultiLevelHierarchy"/>
    <dgm:cxn modelId="{90055AEC-0EC1-48E7-AD80-2F8260D9808C}" type="presOf" srcId="{C8652AF8-B771-47DA-B691-4FFB1703CC73}" destId="{A721B5BF-35CA-4A91-8C2F-F481C571AE76}" srcOrd="0" destOrd="0" presId="urn:microsoft.com/office/officeart/2008/layout/HorizontalMultiLevelHierarchy"/>
    <dgm:cxn modelId="{B369B0FE-4990-46D2-802C-1D2AAF0A4A0B}" srcId="{C8652AF8-B771-47DA-B691-4FFB1703CC73}" destId="{3B833B5B-5790-4A89-877D-6ABB8893CB53}" srcOrd="2" destOrd="0" parTransId="{4CA3C8E2-FE73-4898-86E5-8323FD6EF3F7}" sibTransId="{379DE442-7FDE-4134-B54A-66A4D1E4C1CE}"/>
    <dgm:cxn modelId="{2840026C-F7FA-4B66-B4B9-A8A11B6E4A5E}" type="presParOf" srcId="{038CA616-0291-43F7-B8EA-672A08B56059}" destId="{712B3958-5019-4E6C-863B-2F90866BB3DC}" srcOrd="0" destOrd="0" presId="urn:microsoft.com/office/officeart/2008/layout/HorizontalMultiLevelHierarchy"/>
    <dgm:cxn modelId="{12816AD7-AAF2-4C69-9A27-655518597228}" type="presParOf" srcId="{712B3958-5019-4E6C-863B-2F90866BB3DC}" destId="{A721B5BF-35CA-4A91-8C2F-F481C571AE76}" srcOrd="0" destOrd="0" presId="urn:microsoft.com/office/officeart/2008/layout/HorizontalMultiLevelHierarchy"/>
    <dgm:cxn modelId="{21D733F5-DBBD-4749-96F0-3F917A429D72}" type="presParOf" srcId="{712B3958-5019-4E6C-863B-2F90866BB3DC}" destId="{B0C0E596-B2CA-4047-BB0D-95E3AC4151E2}" srcOrd="1" destOrd="0" presId="urn:microsoft.com/office/officeart/2008/layout/HorizontalMultiLevelHierarchy"/>
    <dgm:cxn modelId="{AFECB3DB-C3DB-4E05-A2B5-527BD0B262DC}" type="presParOf" srcId="{B0C0E596-B2CA-4047-BB0D-95E3AC4151E2}" destId="{94AFC0AE-F4F8-43EC-A8FD-72ABF1993D6E}" srcOrd="0" destOrd="0" presId="urn:microsoft.com/office/officeart/2008/layout/HorizontalMultiLevelHierarchy"/>
    <dgm:cxn modelId="{730515D8-3903-4509-A42E-C1AADFD368AE}" type="presParOf" srcId="{94AFC0AE-F4F8-43EC-A8FD-72ABF1993D6E}" destId="{F9DE50D8-24DC-4C1D-AB3A-9B8499AAADF2}" srcOrd="0" destOrd="0" presId="urn:microsoft.com/office/officeart/2008/layout/HorizontalMultiLevelHierarchy"/>
    <dgm:cxn modelId="{885A71BA-83AF-4C14-B11C-E5CB8C80C6B5}" type="presParOf" srcId="{B0C0E596-B2CA-4047-BB0D-95E3AC4151E2}" destId="{0724BE77-34E7-4F8E-A06A-2C968064CAAB}" srcOrd="1" destOrd="0" presId="urn:microsoft.com/office/officeart/2008/layout/HorizontalMultiLevelHierarchy"/>
    <dgm:cxn modelId="{3FBB7C58-7CDF-416C-93FE-13ED220C92E8}" type="presParOf" srcId="{0724BE77-34E7-4F8E-A06A-2C968064CAAB}" destId="{3D53DFB4-5ED2-44E3-8BC0-44DD23DFA698}" srcOrd="0" destOrd="0" presId="urn:microsoft.com/office/officeart/2008/layout/HorizontalMultiLevelHierarchy"/>
    <dgm:cxn modelId="{776DAFBC-5FAF-416F-9F8C-AE31E9DCD269}" type="presParOf" srcId="{0724BE77-34E7-4F8E-A06A-2C968064CAAB}" destId="{6C02EE38-106D-4867-B7EA-95BDE9D67E89}" srcOrd="1" destOrd="0" presId="urn:microsoft.com/office/officeart/2008/layout/HorizontalMultiLevelHierarchy"/>
    <dgm:cxn modelId="{7FBBCAAE-49D3-4E86-9606-A244E4FB6B4A}" type="presParOf" srcId="{B0C0E596-B2CA-4047-BB0D-95E3AC4151E2}" destId="{81D2EFAC-A924-44E2-ABAF-668936569A07}" srcOrd="2" destOrd="0" presId="urn:microsoft.com/office/officeart/2008/layout/HorizontalMultiLevelHierarchy"/>
    <dgm:cxn modelId="{FB1B3DE3-B56F-425F-A344-B907D888D2C8}" type="presParOf" srcId="{81D2EFAC-A924-44E2-ABAF-668936569A07}" destId="{AD31CC39-7A2E-4F21-94CC-6229659923E9}" srcOrd="0" destOrd="0" presId="urn:microsoft.com/office/officeart/2008/layout/HorizontalMultiLevelHierarchy"/>
    <dgm:cxn modelId="{18833468-AF63-498B-87F2-AFED3464B935}" type="presParOf" srcId="{B0C0E596-B2CA-4047-BB0D-95E3AC4151E2}" destId="{75FB4519-6992-4023-95F8-D398BBF50512}" srcOrd="3" destOrd="0" presId="urn:microsoft.com/office/officeart/2008/layout/HorizontalMultiLevelHierarchy"/>
    <dgm:cxn modelId="{F3FA1D4C-D986-45CC-810F-35368980F91D}" type="presParOf" srcId="{75FB4519-6992-4023-95F8-D398BBF50512}" destId="{5A9B8251-F229-48EF-BEA0-1AFCB20D8FE3}" srcOrd="0" destOrd="0" presId="urn:microsoft.com/office/officeart/2008/layout/HorizontalMultiLevelHierarchy"/>
    <dgm:cxn modelId="{2AE9F5C6-6E73-4860-801F-56D9074D7188}" type="presParOf" srcId="{75FB4519-6992-4023-95F8-D398BBF50512}" destId="{57790C30-CF44-40D0-A423-BA08F1ABEA61}" srcOrd="1" destOrd="0" presId="urn:microsoft.com/office/officeart/2008/layout/HorizontalMultiLevelHierarchy"/>
    <dgm:cxn modelId="{DDB48C12-5B8C-41F0-B4E7-2BF36CAB3BAF}" type="presParOf" srcId="{B0C0E596-B2CA-4047-BB0D-95E3AC4151E2}" destId="{62F2198C-A3B1-4A02-A2A9-8260DB9C8F6C}" srcOrd="4" destOrd="0" presId="urn:microsoft.com/office/officeart/2008/layout/HorizontalMultiLevelHierarchy"/>
    <dgm:cxn modelId="{8F64B232-A59E-46F8-8050-A90500C0139D}" type="presParOf" srcId="{62F2198C-A3B1-4A02-A2A9-8260DB9C8F6C}" destId="{C16AD470-0EC7-4C00-BDAA-02F17AA5BE4C}" srcOrd="0" destOrd="0" presId="urn:microsoft.com/office/officeart/2008/layout/HorizontalMultiLevelHierarchy"/>
    <dgm:cxn modelId="{E1151C00-84CD-4AAB-AF56-FE4B140064F2}" type="presParOf" srcId="{B0C0E596-B2CA-4047-BB0D-95E3AC4151E2}" destId="{66605292-0393-4364-9111-034FF01833E2}" srcOrd="5" destOrd="0" presId="urn:microsoft.com/office/officeart/2008/layout/HorizontalMultiLevelHierarchy"/>
    <dgm:cxn modelId="{5D28EB35-D5AE-4B59-B195-076444138359}" type="presParOf" srcId="{66605292-0393-4364-9111-034FF01833E2}" destId="{F9F32B86-EE62-4A22-8B6D-D6B19011BD13}" srcOrd="0" destOrd="0" presId="urn:microsoft.com/office/officeart/2008/layout/HorizontalMultiLevelHierarchy"/>
    <dgm:cxn modelId="{A1720BF2-8509-4335-8831-C26D37380B5E}" type="presParOf" srcId="{66605292-0393-4364-9111-034FF01833E2}" destId="{19206F7E-90EE-4FC0-8805-213908DDC3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2198C-A3B1-4A02-A2A9-8260DB9C8F6C}">
      <dsp:nvSpPr>
        <dsp:cNvPr id="0" name=""/>
        <dsp:cNvSpPr/>
      </dsp:nvSpPr>
      <dsp:spPr>
        <a:xfrm>
          <a:off x="2976433" y="3345430"/>
          <a:ext cx="703643" cy="650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821" y="0"/>
              </a:lnTo>
              <a:lnTo>
                <a:pt x="351821" y="650836"/>
              </a:lnTo>
              <a:lnTo>
                <a:pt x="703643" y="650836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4292" y="3646886"/>
        <a:ext cx="47924" cy="47924"/>
      </dsp:txXfrm>
    </dsp:sp>
    <dsp:sp modelId="{81D2EFAC-A924-44E2-ABAF-668936569A07}">
      <dsp:nvSpPr>
        <dsp:cNvPr id="0" name=""/>
        <dsp:cNvSpPr/>
      </dsp:nvSpPr>
      <dsp:spPr>
        <a:xfrm>
          <a:off x="2976433" y="2709333"/>
          <a:ext cx="703643" cy="636097"/>
        </a:xfrm>
        <a:custGeom>
          <a:avLst/>
          <a:gdLst/>
          <a:ahLst/>
          <a:cxnLst/>
          <a:rect l="0" t="0" r="0" b="0"/>
          <a:pathLst>
            <a:path>
              <a:moveTo>
                <a:pt x="0" y="636097"/>
              </a:moveTo>
              <a:lnTo>
                <a:pt x="351821" y="636097"/>
              </a:lnTo>
              <a:lnTo>
                <a:pt x="351821" y="0"/>
              </a:lnTo>
              <a:lnTo>
                <a:pt x="703643" y="0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4541" y="3003668"/>
        <a:ext cx="47427" cy="47427"/>
      </dsp:txXfrm>
    </dsp:sp>
    <dsp:sp modelId="{94AFC0AE-F4F8-43EC-A8FD-72ABF1993D6E}">
      <dsp:nvSpPr>
        <dsp:cNvPr id="0" name=""/>
        <dsp:cNvSpPr/>
      </dsp:nvSpPr>
      <dsp:spPr>
        <a:xfrm>
          <a:off x="2976433" y="1422400"/>
          <a:ext cx="703643" cy="1923030"/>
        </a:xfrm>
        <a:custGeom>
          <a:avLst/>
          <a:gdLst/>
          <a:ahLst/>
          <a:cxnLst/>
          <a:rect l="0" t="0" r="0" b="0"/>
          <a:pathLst>
            <a:path>
              <a:moveTo>
                <a:pt x="0" y="1923030"/>
              </a:moveTo>
              <a:lnTo>
                <a:pt x="351821" y="1923030"/>
              </a:lnTo>
              <a:lnTo>
                <a:pt x="351821" y="0"/>
              </a:lnTo>
              <a:lnTo>
                <a:pt x="703643" y="0"/>
              </a:lnTo>
            </a:path>
          </a:pathLst>
        </a:cu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277061" y="2332722"/>
        <a:ext cx="102386" cy="102386"/>
      </dsp:txXfrm>
    </dsp:sp>
    <dsp:sp modelId="{A721B5BF-35CA-4A91-8C2F-F481C571AE76}">
      <dsp:nvSpPr>
        <dsp:cNvPr id="0" name=""/>
        <dsp:cNvSpPr/>
      </dsp:nvSpPr>
      <dsp:spPr>
        <a:xfrm>
          <a:off x="699438" y="2378588"/>
          <a:ext cx="2620304" cy="1933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Head/leader for TERLA</a:t>
          </a:r>
        </a:p>
      </dsp:txBody>
      <dsp:txXfrm>
        <a:off x="699438" y="2378588"/>
        <a:ext cx="2620304" cy="1933684"/>
      </dsp:txXfrm>
    </dsp:sp>
    <dsp:sp modelId="{3D53DFB4-5ED2-44E3-8BC0-44DD23DFA698}">
      <dsp:nvSpPr>
        <dsp:cNvPr id="0" name=""/>
        <dsp:cNvSpPr/>
      </dsp:nvSpPr>
      <dsp:spPr>
        <a:xfrm>
          <a:off x="3680076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TERLA Committee</a:t>
          </a:r>
        </a:p>
      </dsp:txBody>
      <dsp:txXfrm>
        <a:off x="3680076" y="907626"/>
        <a:ext cx="3376913" cy="1029546"/>
      </dsp:txXfrm>
    </dsp:sp>
    <dsp:sp modelId="{5A9B8251-F229-48EF-BEA0-1AFCB20D8FE3}">
      <dsp:nvSpPr>
        <dsp:cNvPr id="0" name=""/>
        <dsp:cNvSpPr/>
      </dsp:nvSpPr>
      <dsp:spPr>
        <a:xfrm>
          <a:off x="3680076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Working Groups</a:t>
          </a:r>
        </a:p>
      </dsp:txBody>
      <dsp:txXfrm>
        <a:off x="3680076" y="2194560"/>
        <a:ext cx="3376913" cy="1029546"/>
      </dsp:txXfrm>
    </dsp:sp>
    <dsp:sp modelId="{F9F32B86-EE62-4A22-8B6D-D6B19011BD13}">
      <dsp:nvSpPr>
        <dsp:cNvPr id="0" name=""/>
        <dsp:cNvSpPr/>
      </dsp:nvSpPr>
      <dsp:spPr>
        <a:xfrm>
          <a:off x="3680076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Representatives</a:t>
          </a:r>
        </a:p>
      </dsp:txBody>
      <dsp:txXfrm>
        <a:off x="3680076" y="3481493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16-Apr-18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Action Plan No.3 </a:t>
            </a:r>
            <a:r>
              <a:rPr lang="en-US" dirty="0" err="1"/>
              <a:t>Consortial</a:t>
            </a:r>
            <a:r>
              <a:rPr lang="en-US" dirty="0"/>
              <a:t>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Group 1</a:t>
            </a:r>
          </a:p>
        </p:txBody>
      </p:sp>
    </p:spTree>
    <p:extLst>
      <p:ext uri="{BB962C8B-B14F-4D97-AF65-F5344CB8AC3E}">
        <p14:creationId xmlns:p14="http://schemas.microsoft.com/office/powerpoint/2010/main" val="384058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94229"/>
            <a:ext cx="8946541" cy="3349210"/>
          </a:xfrm>
        </p:spPr>
        <p:txBody>
          <a:bodyPr>
            <a:noAutofit/>
          </a:bodyPr>
          <a:lstStyle/>
          <a:p>
            <a:r>
              <a:rPr lang="en-US" sz="2800" dirty="0"/>
              <a:t>Build up UUL’s specialty collections and focus on strengths</a:t>
            </a:r>
          </a:p>
          <a:p>
            <a:r>
              <a:rPr lang="en-US" sz="2800" dirty="0"/>
              <a:t>Great user engagement across 8 universities</a:t>
            </a:r>
          </a:p>
          <a:p>
            <a:r>
              <a:rPr lang="en-US" sz="2800" dirty="0"/>
              <a:t>Easier technology development – joint purchase/maintenance</a:t>
            </a:r>
          </a:p>
          <a:p>
            <a:r>
              <a:rPr lang="en-US" sz="2800" dirty="0"/>
              <a:t>Sharing teaching resources/professionals with TERLA, leverage on each other strengths</a:t>
            </a:r>
          </a:p>
          <a:p>
            <a:r>
              <a:rPr lang="en-US" sz="2800" dirty="0"/>
              <a:t>More level playing field by making a greater range of resources, services and facilities for users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5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B1AE-8AA7-40FC-B5FC-D1497A76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T-Card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E9D56-24F7-4C20-9F85-3040054C5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84" y="1320857"/>
            <a:ext cx="8229602" cy="4770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3F66DA-6846-4E10-8470-C96EDFC8E8A9}"/>
              </a:ext>
            </a:extLst>
          </p:cNvPr>
          <p:cNvSpPr txBox="1"/>
          <p:nvPr/>
        </p:nvSpPr>
        <p:spPr>
          <a:xfrm rot="897013">
            <a:off x="6489986" y="3495015"/>
            <a:ext cx="95288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T-Card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34B12-8FC4-4110-9AEA-2C7B6234E069}"/>
              </a:ext>
            </a:extLst>
          </p:cNvPr>
          <p:cNvSpPr txBox="1"/>
          <p:nvPr/>
        </p:nvSpPr>
        <p:spPr>
          <a:xfrm>
            <a:off x="2281238" y="2234732"/>
            <a:ext cx="514826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bg1"/>
                </a:solidFill>
              </a:rPr>
              <a:t>1 card 8 libraries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DBDD4-8C5E-41C4-AC5E-A834CBD2A5B1}"/>
              </a:ext>
            </a:extLst>
          </p:cNvPr>
          <p:cNvSpPr txBox="1"/>
          <p:nvPr/>
        </p:nvSpPr>
        <p:spPr>
          <a:xfrm>
            <a:off x="2386313" y="6319554"/>
            <a:ext cx="727649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Forgive us Octopus card </a:t>
            </a:r>
            <a:r>
              <a:rPr lang="en-US" sz="1600" b="1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r>
              <a:rPr lang="en-US" sz="1600" b="1" i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194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Resource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0498"/>
            <a:ext cx="8946541" cy="48979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E-resources subscription </a:t>
            </a:r>
          </a:p>
          <a:p>
            <a:r>
              <a:rPr lang="en-US" dirty="0"/>
              <a:t>Bulk purchase of PCs/software</a:t>
            </a:r>
          </a:p>
          <a:p>
            <a:r>
              <a:rPr lang="en-US" dirty="0"/>
              <a:t>IT support, e.g. </a:t>
            </a:r>
            <a:r>
              <a:rPr lang="en-US" dirty="0" err="1"/>
              <a:t>wifi</a:t>
            </a:r>
            <a:r>
              <a:rPr lang="en-US" dirty="0"/>
              <a:t>, cloud services, wiki</a:t>
            </a:r>
          </a:p>
          <a:p>
            <a:r>
              <a:rPr lang="en-US" dirty="0"/>
              <a:t>Information Literacy</a:t>
            </a:r>
          </a:p>
          <a:p>
            <a:r>
              <a:rPr lang="en-US" dirty="0"/>
              <a:t>Interlibrary loans, physical resources sharing</a:t>
            </a:r>
          </a:p>
          <a:p>
            <a:r>
              <a:rPr lang="en-US" dirty="0"/>
              <a:t>Long term data preserving</a:t>
            </a:r>
          </a:p>
          <a:p>
            <a:pPr lvl="0"/>
            <a:r>
              <a:rPr lang="en-US" dirty="0"/>
              <a:t>Collection </a:t>
            </a:r>
          </a:p>
          <a:p>
            <a:pPr lvl="0"/>
            <a:r>
              <a:rPr lang="en-US" dirty="0"/>
              <a:t>Staff exchange </a:t>
            </a:r>
            <a:r>
              <a:rPr lang="en-US" dirty="0" err="1"/>
              <a:t>programme</a:t>
            </a:r>
            <a:endParaRPr lang="en-US" dirty="0"/>
          </a:p>
          <a:p>
            <a:pPr lvl="0"/>
            <a:r>
              <a:rPr lang="en-US" dirty="0"/>
              <a:t>Cataloging</a:t>
            </a:r>
          </a:p>
          <a:p>
            <a:pPr lvl="0"/>
            <a:r>
              <a:rPr lang="en-US" dirty="0"/>
              <a:t>Find the trends of the social organizations outside the library</a:t>
            </a:r>
          </a:p>
          <a:p>
            <a:pPr lvl="0"/>
            <a:r>
              <a:rPr lang="en-US" dirty="0"/>
              <a:t>Local trends and services, generate revenue</a:t>
            </a:r>
          </a:p>
          <a:p>
            <a:pPr lvl="0"/>
            <a:r>
              <a:rPr lang="en-US" dirty="0"/>
              <a:t>Outreach and earn money/funding </a:t>
            </a:r>
          </a:p>
          <a:p>
            <a:pPr lvl="0"/>
            <a:r>
              <a:rPr lang="en-US" dirty="0"/>
              <a:t>Library as a space; visit and use other libraries – TERLA [8 libraries] as a TERLA space</a:t>
            </a:r>
          </a:p>
          <a:p>
            <a:pPr lvl="0"/>
            <a:r>
              <a:rPr lang="en-US" dirty="0"/>
              <a:t>1 library card “TERLA Card” for all universities libraries to share the collection</a:t>
            </a:r>
          </a:p>
          <a:p>
            <a:pPr lvl="0"/>
            <a:r>
              <a:rPr lang="en-US" dirty="0"/>
              <a:t>Convenient and useful – many subjects can be accessed by students – selling point for library and by extension the library – TERLA card: “TC”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1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04383" cy="1400530"/>
          </a:xfrm>
        </p:spPr>
        <p:txBody>
          <a:bodyPr/>
          <a:lstStyle/>
          <a:p>
            <a:r>
              <a:rPr lang="en-US" b="1" dirty="0" err="1"/>
              <a:t>Organisational</a:t>
            </a:r>
            <a:r>
              <a:rPr lang="en-US" b="1" dirty="0"/>
              <a:t> structure of TERLA 3.0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00614852"/>
              </p:ext>
            </p:extLst>
          </p:nvPr>
        </p:nvGraphicFramePr>
        <p:xfrm>
          <a:off x="2322494" y="4912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6111" y="1344729"/>
            <a:ext cx="2203835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External expert consultant</a:t>
            </a:r>
          </a:p>
        </p:txBody>
      </p:sp>
      <p:sp>
        <p:nvSpPr>
          <p:cNvPr id="11" name="Curved Up Arrow 10"/>
          <p:cNvSpPr/>
          <p:nvPr/>
        </p:nvSpPr>
        <p:spPr>
          <a:xfrm rot="13716858" flipH="1">
            <a:off x="3160562" y="1601944"/>
            <a:ext cx="1071068" cy="853314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35573" y="5325396"/>
            <a:ext cx="3376913" cy="1029546"/>
            <a:chOff x="3680076" y="907626"/>
            <a:chExt cx="3376913" cy="1029546"/>
          </a:xfrm>
        </p:grpSpPr>
        <p:sp>
          <p:nvSpPr>
            <p:cNvPr id="16" name="Rectangle 15"/>
            <p:cNvSpPr/>
            <p:nvPr/>
          </p:nvSpPr>
          <p:spPr>
            <a:xfrm>
              <a:off x="3680076" y="907626"/>
              <a:ext cx="3376913" cy="10295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680076" y="907626"/>
              <a:ext cx="3376913" cy="1029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Supporting Teams</a:t>
              </a:r>
            </a:p>
          </p:txBody>
        </p:sp>
      </p:grpSp>
      <p:sp>
        <p:nvSpPr>
          <p:cNvPr id="21" name="Down Arrow 20"/>
          <p:cNvSpPr/>
          <p:nvPr/>
        </p:nvSpPr>
        <p:spPr>
          <a:xfrm>
            <a:off x="7257827" y="2433712"/>
            <a:ext cx="801859" cy="43609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223099" y="4980955"/>
            <a:ext cx="801859" cy="43609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223099" y="3663526"/>
            <a:ext cx="801859" cy="43609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Indicators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57338"/>
            <a:ext cx="8946541" cy="46910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Potential/</a:t>
            </a:r>
            <a:r>
              <a:rPr lang="en-US" dirty="0" err="1"/>
              <a:t>realised</a:t>
            </a:r>
            <a:r>
              <a:rPr lang="en-US" dirty="0"/>
              <a:t> cost saving for </a:t>
            </a:r>
            <a:r>
              <a:rPr lang="en-US" dirty="0" err="1"/>
              <a:t>e-resources</a:t>
            </a:r>
            <a:r>
              <a:rPr lang="en-US" dirty="0"/>
              <a:t> packages, equipment </a:t>
            </a:r>
            <a:r>
              <a:rPr lang="en-US" dirty="0" err="1"/>
              <a:t>etc</a:t>
            </a:r>
            <a:endParaRPr lang="en-US" dirty="0"/>
          </a:p>
          <a:p>
            <a:pPr lvl="0"/>
            <a:r>
              <a:rPr lang="en-US" dirty="0"/>
              <a:t>Usage reports – generated from </a:t>
            </a:r>
            <a:r>
              <a:rPr lang="en-US" dirty="0" err="1"/>
              <a:t>e-resources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Logins and downloads</a:t>
            </a:r>
          </a:p>
          <a:p>
            <a:pPr lvl="1"/>
            <a:r>
              <a:rPr lang="en-US" dirty="0"/>
              <a:t>Cost per use</a:t>
            </a:r>
          </a:p>
          <a:p>
            <a:pPr lvl="1"/>
            <a:r>
              <a:rPr lang="en-US" dirty="0"/>
              <a:t>Novelty search</a:t>
            </a:r>
          </a:p>
          <a:p>
            <a:r>
              <a:rPr lang="en-US" dirty="0"/>
              <a:t>Benchmarking:</a:t>
            </a:r>
          </a:p>
          <a:p>
            <a:pPr lvl="1"/>
            <a:r>
              <a:rPr lang="en-US" dirty="0"/>
              <a:t>University</a:t>
            </a:r>
          </a:p>
          <a:p>
            <a:pPr lvl="1"/>
            <a:r>
              <a:rPr lang="en-US" dirty="0"/>
              <a:t>University Library</a:t>
            </a:r>
          </a:p>
          <a:p>
            <a:pPr lvl="0"/>
            <a:r>
              <a:rPr lang="en-US" dirty="0"/>
              <a:t>Survey researchers – level of satisfaction</a:t>
            </a:r>
          </a:p>
          <a:p>
            <a:pPr lvl="0"/>
            <a:r>
              <a:rPr lang="en-US" dirty="0"/>
              <a:t>Physical usage: library access</a:t>
            </a:r>
          </a:p>
          <a:p>
            <a:pPr lvl="0"/>
            <a:r>
              <a:rPr lang="en-US" dirty="0"/>
              <a:t>Greater number of collaborations between libraries</a:t>
            </a:r>
          </a:p>
        </p:txBody>
      </p:sp>
    </p:spTree>
    <p:extLst>
      <p:ext uri="{BB962C8B-B14F-4D97-AF65-F5344CB8AC3E}">
        <p14:creationId xmlns:p14="http://schemas.microsoft.com/office/powerpoint/2010/main" val="355576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middle size library in Tierra [there are 7 others]</a:t>
            </a:r>
          </a:p>
          <a:p>
            <a:r>
              <a:rPr lang="en-US" sz="2400" dirty="0"/>
              <a:t>University </a:t>
            </a:r>
            <a:r>
              <a:rPr lang="en-US" sz="2400" dirty="0" err="1"/>
              <a:t>Programmes</a:t>
            </a:r>
            <a:r>
              <a:rPr lang="en-US" sz="2400" dirty="0"/>
              <a:t> – </a:t>
            </a:r>
            <a:r>
              <a:rPr lang="en-US" sz="2400" b="1" i="1" dirty="0"/>
              <a:t>Business, Management, Science, Engineering</a:t>
            </a:r>
          </a:p>
          <a:p>
            <a:r>
              <a:rPr lang="en-US" sz="2400" dirty="0"/>
              <a:t>Disaster – Flood, all printed collections are damaged</a:t>
            </a:r>
          </a:p>
          <a:p>
            <a:r>
              <a:rPr lang="en-US" sz="2400" dirty="0"/>
              <a:t>Existing consortium TERLA lacks sufficient collaboration and cooperation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4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Rationale for making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43064"/>
            <a:ext cx="8946541" cy="46053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Main reasons:</a:t>
            </a:r>
          </a:p>
          <a:p>
            <a:r>
              <a:rPr lang="en-US" sz="2400" dirty="0"/>
              <a:t>Insufficient budget</a:t>
            </a:r>
          </a:p>
          <a:p>
            <a:r>
              <a:rPr lang="en-US" sz="2400" dirty="0"/>
              <a:t>Insufficient resources e.g. space &amp; facilities</a:t>
            </a:r>
          </a:p>
          <a:p>
            <a:r>
              <a:rPr lang="en-US" sz="2400" dirty="0"/>
              <a:t>Insufficient collaboration e.g. existing TERLA</a:t>
            </a:r>
          </a:p>
          <a:p>
            <a:r>
              <a:rPr lang="en-US" sz="2400" dirty="0"/>
              <a:t>Insufficient outreach</a:t>
            </a:r>
          </a:p>
          <a:p>
            <a:endParaRPr lang="en-US" sz="2400" dirty="0"/>
          </a:p>
          <a:p>
            <a:r>
              <a:rPr lang="en-US" sz="2400" dirty="0"/>
              <a:t>Aiming for a “Library without books” electronic resources oriented library of the future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9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to take note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85914"/>
            <a:ext cx="8946541" cy="4662486"/>
          </a:xfrm>
        </p:spPr>
        <p:txBody>
          <a:bodyPr/>
          <a:lstStyle/>
          <a:p>
            <a:r>
              <a:rPr lang="en-US" sz="2400" dirty="0"/>
              <a:t>Staff – hard working</a:t>
            </a:r>
          </a:p>
          <a:p>
            <a:r>
              <a:rPr lang="en-US" sz="2400" dirty="0"/>
              <a:t>University Librarian – American Academic Libraries background &amp; relationship</a:t>
            </a:r>
          </a:p>
          <a:p>
            <a:r>
              <a:rPr lang="en-US" sz="2400" dirty="0"/>
              <a:t>15% budget increased (conditional if we can do up a proposal in 1 month: YES WE DID)</a:t>
            </a:r>
          </a:p>
          <a:p>
            <a:r>
              <a:rPr lang="en-US" sz="2400" dirty="0"/>
              <a:t>$20 million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B2A7CD-E901-4338-BDB0-A290954B4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30"/>
          <a:stretch/>
        </p:blipFill>
        <p:spPr>
          <a:xfrm>
            <a:off x="3929067" y="3889263"/>
            <a:ext cx="4329111" cy="27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 what way our plan fits the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Opportunities:</a:t>
            </a:r>
            <a:endParaRPr lang="en-US" dirty="0"/>
          </a:p>
          <a:p>
            <a:r>
              <a:rPr lang="en-US" dirty="0"/>
              <a:t>NEW collaborative </a:t>
            </a:r>
            <a:r>
              <a:rPr lang="en-US" dirty="0" err="1"/>
              <a:t>consortial</a:t>
            </a:r>
            <a:r>
              <a:rPr lang="en-US" dirty="0"/>
              <a:t> group formed – TERLA 3.0, with NEW proposed projects</a:t>
            </a:r>
          </a:p>
          <a:p>
            <a:r>
              <a:rPr lang="en-US" dirty="0"/>
              <a:t>Tapping on US resources – University Librarian’s background</a:t>
            </a:r>
          </a:p>
          <a:p>
            <a:r>
              <a:rPr lang="en-US" dirty="0"/>
              <a:t>Given current university </a:t>
            </a:r>
            <a:r>
              <a:rPr lang="en-US" dirty="0" err="1"/>
              <a:t>programmes</a:t>
            </a:r>
            <a:r>
              <a:rPr lang="en-US" dirty="0"/>
              <a:t>, propose to have more electronic resources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An active consortium will enable all 8 university libraries to </a:t>
            </a:r>
          </a:p>
          <a:p>
            <a:pPr marL="0" indent="0" algn="ctr">
              <a:buNone/>
            </a:pPr>
            <a:r>
              <a:rPr lang="en-US" sz="2400" b="1" dirty="0"/>
              <a:t>“invest less for more”</a:t>
            </a:r>
          </a:p>
        </p:txBody>
      </p:sp>
    </p:spTree>
    <p:extLst>
      <p:ext uri="{BB962C8B-B14F-4D97-AF65-F5344CB8AC3E}">
        <p14:creationId xmlns:p14="http://schemas.microsoft.com/office/powerpoint/2010/main" val="293233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391C-E80C-4784-B7BD-E8A2BC4B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676FF-520E-4417-B196-1688A3F0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3038"/>
            <a:ext cx="8946541" cy="4805362"/>
          </a:xfrm>
        </p:spPr>
        <p:txBody>
          <a:bodyPr>
            <a:normAutofit/>
          </a:bodyPr>
          <a:lstStyle/>
          <a:p>
            <a:r>
              <a:rPr lang="en-GB" sz="2400" dirty="0"/>
              <a:t>In HK, The Joint University Librarians Advisory Committee (JULAC) was established in 1967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84A35-62C5-420D-89C6-DF5CE32CC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987"/>
          <a:stretch/>
        </p:blipFill>
        <p:spPr>
          <a:xfrm>
            <a:off x="2327152" y="2550281"/>
            <a:ext cx="3335158" cy="3764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5CEFA-2E9F-495B-9434-5BC04A64D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14"/>
          <a:stretch/>
        </p:blipFill>
        <p:spPr>
          <a:xfrm>
            <a:off x="6346858" y="2697761"/>
            <a:ext cx="3331766" cy="34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9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D72A-CE1B-4B1B-BB13-CA2F0FAF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T-LAC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D2853-34F5-4E74-97E0-E5131D81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3038"/>
            <a:ext cx="8946541" cy="4805361"/>
          </a:xfrm>
        </p:spPr>
        <p:txBody>
          <a:bodyPr>
            <a:normAutofit/>
          </a:bodyPr>
          <a:lstStyle/>
          <a:p>
            <a:r>
              <a:rPr lang="en-US" sz="3200" dirty="0"/>
              <a:t>Our Version – established 15 Apr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22A24-E191-406A-A4E6-AE0C5FB96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" r="4131"/>
          <a:stretch/>
        </p:blipFill>
        <p:spPr>
          <a:xfrm>
            <a:off x="2343149" y="2614981"/>
            <a:ext cx="4243388" cy="3538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57F97-EC16-4793-8298-498AE55FD8A3}"/>
              </a:ext>
            </a:extLst>
          </p:cNvPr>
          <p:cNvSpPr txBox="1"/>
          <p:nvPr/>
        </p:nvSpPr>
        <p:spPr>
          <a:xfrm>
            <a:off x="6982803" y="3735734"/>
            <a:ext cx="3071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Born yesterday </a:t>
            </a:r>
            <a:r>
              <a:rPr lang="en-US" sz="3200" b="1" dirty="0">
                <a:sym typeface="Wingdings" panose="05000000000000000000" pitchFamily="2" charset="2"/>
              </a:rPr>
              <a:t>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7077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94228"/>
            <a:ext cx="8946541" cy="4954171"/>
          </a:xfrm>
        </p:spPr>
        <p:txBody>
          <a:bodyPr>
            <a:normAutofit/>
          </a:bodyPr>
          <a:lstStyle/>
          <a:p>
            <a:r>
              <a:rPr lang="en-US" sz="3200" dirty="0"/>
              <a:t>TERLA collaborative projects: </a:t>
            </a:r>
          </a:p>
          <a:p>
            <a:pPr lvl="1"/>
            <a:r>
              <a:rPr lang="en-US" sz="3200" dirty="0"/>
              <a:t>Joint purchasing, training </a:t>
            </a:r>
            <a:r>
              <a:rPr lang="en-US" sz="3200" dirty="0" err="1"/>
              <a:t>etc</a:t>
            </a:r>
            <a:endParaRPr lang="en-US" sz="3200" dirty="0"/>
          </a:p>
          <a:p>
            <a:pPr lvl="1"/>
            <a:r>
              <a:rPr lang="en-US" sz="3200" dirty="0"/>
              <a:t>Joint sharing of cataloging records, spaces and facilities </a:t>
            </a:r>
            <a:r>
              <a:rPr lang="en-US" sz="3200" dirty="0" err="1"/>
              <a:t>etc</a:t>
            </a:r>
            <a:endParaRPr lang="en-US" sz="3200" dirty="0"/>
          </a:p>
          <a:p>
            <a:pPr lvl="1"/>
            <a:r>
              <a:rPr lang="en-US" sz="3200" dirty="0"/>
              <a:t>Joint access to US resources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3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94228"/>
            <a:ext cx="8946541" cy="4954171"/>
          </a:xfrm>
        </p:spPr>
        <p:txBody>
          <a:bodyPr>
            <a:normAutofit/>
          </a:bodyPr>
          <a:lstStyle/>
          <a:p>
            <a:r>
              <a:rPr lang="en-US" sz="2400" dirty="0"/>
              <a:t>Staff development:</a:t>
            </a:r>
          </a:p>
          <a:p>
            <a:pPr lvl="1"/>
            <a:r>
              <a:rPr lang="en-US" sz="2400" dirty="0"/>
              <a:t>Staff exchange agreements, training, learn new techniques,</a:t>
            </a:r>
          </a:p>
          <a:p>
            <a:pPr lvl="1"/>
            <a:r>
              <a:rPr lang="en-US" sz="2400" dirty="0"/>
              <a:t>Knowledge sharing</a:t>
            </a:r>
          </a:p>
          <a:p>
            <a:pPr lvl="1"/>
            <a:r>
              <a:rPr lang="en-US" sz="2400" dirty="0"/>
              <a:t>Changes to workflow &amp; job re-engineering</a:t>
            </a:r>
          </a:p>
          <a:p>
            <a:pPr lvl="1"/>
            <a:endParaRPr lang="en-US" sz="2400" dirty="0"/>
          </a:p>
          <a:p>
            <a:r>
              <a:rPr lang="en-US" sz="2400" dirty="0"/>
              <a:t>Monetize services: </a:t>
            </a:r>
          </a:p>
          <a:p>
            <a:pPr lvl="1"/>
            <a:r>
              <a:rPr lang="en-US" sz="2400" dirty="0"/>
              <a:t>provide services to the community to earn more money (tropical island city, digitalization is important, long term collection/information preserving)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30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822</TotalTime>
  <Words>569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</vt:lpstr>
      <vt:lpstr>Action Plan No.3 Consortial Project</vt:lpstr>
      <vt:lpstr>Background</vt:lpstr>
      <vt:lpstr>1. Rationale for making suggestions</vt:lpstr>
      <vt:lpstr>Other things to take note of:</vt:lpstr>
      <vt:lpstr>2. In what way our plan fits the library</vt:lpstr>
      <vt:lpstr>JULAC</vt:lpstr>
      <vt:lpstr>T-LAC</vt:lpstr>
      <vt:lpstr>How </vt:lpstr>
      <vt:lpstr>How </vt:lpstr>
      <vt:lpstr>Benefits:</vt:lpstr>
      <vt:lpstr>T-Card</vt:lpstr>
      <vt:lpstr>3. Resource implications</vt:lpstr>
      <vt:lpstr>Organisational structure of TERLA 3.0</vt:lpstr>
      <vt:lpstr>4. Indicators of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No.3 Consortial Project</dc:title>
  <dc:creator>nbkw07e-gen</dc:creator>
  <cp:lastModifiedBy>Jonathan Pradubsook</cp:lastModifiedBy>
  <cp:revision>47</cp:revision>
  <dcterms:created xsi:type="dcterms:W3CDTF">2018-04-15T08:52:06Z</dcterms:created>
  <dcterms:modified xsi:type="dcterms:W3CDTF">2018-04-16T02:11:44Z</dcterms:modified>
</cp:coreProperties>
</file>